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6" r:id="rId4"/>
    <p:sldId id="258" r:id="rId5"/>
    <p:sldId id="272" r:id="rId6"/>
    <p:sldId id="273" r:id="rId7"/>
    <p:sldId id="274" r:id="rId8"/>
    <p:sldId id="260" r:id="rId9"/>
    <p:sldId id="261" r:id="rId10"/>
    <p:sldId id="262" r:id="rId11"/>
    <p:sldId id="275" r:id="rId12"/>
    <p:sldId id="277" r:id="rId13"/>
    <p:sldId id="278" r:id="rId14"/>
    <p:sldId id="279" r:id="rId15"/>
    <p:sldId id="280" r:id="rId16"/>
    <p:sldId id="263" r:id="rId17"/>
    <p:sldId id="265" r:id="rId18"/>
    <p:sldId id="281" r:id="rId19"/>
    <p:sldId id="282" r:id="rId20"/>
    <p:sldId id="283" r:id="rId21"/>
    <p:sldId id="266" r:id="rId22"/>
    <p:sldId id="267" r:id="rId23"/>
    <p:sldId id="268" r:id="rId24"/>
    <p:sldId id="269" r:id="rId25"/>
    <p:sldId id="270" r:id="rId26"/>
    <p:sldId id="27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564B3-B59B-474D-AA04-BAACD8AC45C2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831D-17FF-4867-8ED5-63C0142352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564B3-B59B-474D-AA04-BAACD8AC45C2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831D-17FF-4867-8ED5-63C014235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564B3-B59B-474D-AA04-BAACD8AC45C2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831D-17FF-4867-8ED5-63C014235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564B3-B59B-474D-AA04-BAACD8AC45C2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831D-17FF-4867-8ED5-63C014235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564B3-B59B-474D-AA04-BAACD8AC45C2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831D-17FF-4867-8ED5-63C014235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564B3-B59B-474D-AA04-BAACD8AC45C2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831D-17FF-4867-8ED5-63C014235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564B3-B59B-474D-AA04-BAACD8AC45C2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831D-17FF-4867-8ED5-63C014235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564B3-B59B-474D-AA04-BAACD8AC45C2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831D-17FF-4867-8ED5-63C014235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564B3-B59B-474D-AA04-BAACD8AC45C2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831D-17FF-4867-8ED5-63C014235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564B3-B59B-474D-AA04-BAACD8AC45C2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831D-17FF-4867-8ED5-63C0142352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A7564B3-B59B-474D-AA04-BAACD8AC45C2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770831D-17FF-4867-8ED5-63C014235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A7564B3-B59B-474D-AA04-BAACD8AC45C2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770831D-17FF-4867-8ED5-63C014235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2.8: Weighted Voting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Math for Liberal Studies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we talk about weighted voting systems, we use a compact notation to list the quota together with the various weights</a:t>
            </a:r>
          </a:p>
          <a:p>
            <a:endParaRPr lang="en-US" dirty="0" smtClean="0"/>
          </a:p>
          <a:p>
            <a:r>
              <a:rPr lang="en-US" dirty="0" smtClean="0"/>
              <a:t>[q: a, b, c, …]</a:t>
            </a:r>
          </a:p>
          <a:p>
            <a:pPr lvl="1"/>
            <a:r>
              <a:rPr lang="en-US" dirty="0" smtClean="0"/>
              <a:t>q is the quota</a:t>
            </a:r>
          </a:p>
          <a:p>
            <a:pPr lvl="1"/>
            <a:r>
              <a:rPr lang="en-US" dirty="0" smtClean="0"/>
              <a:t>a, b, c, etc. are the weights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 the electoral college system would be written [270: 55, 34, 31, 27, 21, 21, etc.]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Example: [20: 15, 10, 5]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voting system, there are three voters, which we’ll call X, Y, and Z</a:t>
            </a:r>
          </a:p>
          <a:p>
            <a:endParaRPr lang="en-US" dirty="0" smtClean="0"/>
          </a:p>
          <a:p>
            <a:r>
              <a:rPr lang="en-US" dirty="0" smtClean="0"/>
              <a:t>The quota is 20, so none of the voters can pass a bill by themselves</a:t>
            </a:r>
          </a:p>
          <a:p>
            <a:endParaRPr lang="en-US" dirty="0" smtClean="0"/>
          </a:p>
          <a:p>
            <a:r>
              <a:rPr lang="en-US" dirty="0" smtClean="0"/>
              <a:t>The voters need to work together and form </a:t>
            </a:r>
            <a:r>
              <a:rPr lang="en-US" b="1" dirty="0" smtClean="0"/>
              <a:t>coalitions</a:t>
            </a:r>
            <a:r>
              <a:rPr lang="en-US" dirty="0" smtClean="0"/>
              <a:t> to get something to pass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Coalitions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 and Z might decide to work together</a:t>
            </a:r>
          </a:p>
          <a:p>
            <a:endParaRPr lang="en-US" dirty="0" smtClean="0"/>
          </a:p>
          <a:p>
            <a:r>
              <a:rPr lang="en-US" dirty="0" smtClean="0"/>
              <a:t>We write this as {X, Z}</a:t>
            </a:r>
          </a:p>
          <a:p>
            <a:endParaRPr lang="en-US" dirty="0" smtClean="0"/>
          </a:p>
          <a:p>
            <a:r>
              <a:rPr lang="en-US" dirty="0" smtClean="0"/>
              <a:t>This coalition has 20 combined votes, which is enough to win</a:t>
            </a:r>
          </a:p>
          <a:p>
            <a:endParaRPr lang="en-US" dirty="0" smtClean="0"/>
          </a:p>
          <a:p>
            <a:r>
              <a:rPr lang="en-US" dirty="0" smtClean="0"/>
              <a:t>We call this a </a:t>
            </a:r>
            <a:r>
              <a:rPr lang="en-US" b="1" dirty="0" smtClean="0"/>
              <a:t>winning coalition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Coalitions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 and Z might decide to work together</a:t>
            </a:r>
          </a:p>
          <a:p>
            <a:endParaRPr lang="en-US" dirty="0" smtClean="0"/>
          </a:p>
          <a:p>
            <a:r>
              <a:rPr lang="en-US" dirty="0" smtClean="0"/>
              <a:t>This coalition has 15 combined votes, which is </a:t>
            </a:r>
            <a:r>
              <a:rPr lang="en-US" i="1" dirty="0" smtClean="0"/>
              <a:t>not</a:t>
            </a:r>
            <a:r>
              <a:rPr lang="en-US" dirty="0" smtClean="0"/>
              <a:t> enough to win</a:t>
            </a:r>
          </a:p>
          <a:p>
            <a:endParaRPr lang="en-US" dirty="0" smtClean="0"/>
          </a:p>
          <a:p>
            <a:r>
              <a:rPr lang="en-US" dirty="0" smtClean="0"/>
              <a:t>However, if everyone in this coalition votes “no,” then there aren’t enough votes left to get a motion to pass</a:t>
            </a:r>
          </a:p>
          <a:p>
            <a:endParaRPr lang="en-US" dirty="0" smtClean="0"/>
          </a:p>
          <a:p>
            <a:r>
              <a:rPr lang="en-US" dirty="0" smtClean="0"/>
              <a:t>We call this a </a:t>
            </a:r>
            <a:r>
              <a:rPr lang="en-US" b="1" dirty="0" smtClean="0"/>
              <a:t>blocking coalition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Coalitions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 </a:t>
            </a:r>
            <a:r>
              <a:rPr lang="en-US" b="1" dirty="0" smtClean="0"/>
              <a:t>winning coalition</a:t>
            </a:r>
            <a:r>
              <a:rPr lang="en-US" dirty="0" smtClean="0"/>
              <a:t> is a collection of voters that can pass a motion by all voting “yes,” even if every other voter votes “no”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A </a:t>
            </a:r>
            <a:r>
              <a:rPr lang="en-US" b="1" dirty="0" smtClean="0"/>
              <a:t>blocking coalition</a:t>
            </a:r>
            <a:r>
              <a:rPr lang="en-US" dirty="0" smtClean="0"/>
              <a:t> is a collection of voters that can prevent a motion from passing by all voting “no,” even if every other voter votes “yes”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Coalitions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How many votes does a coalition need to be a blocking coalition?  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Enough so that all the other voters combined cannot win  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If the total number of votes is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𝑇</m:t>
                    </m:r>
                  </m:oMath>
                </a14:m>
                <a:r>
                  <a:rPr lang="en-US" dirty="0" smtClean="0"/>
                  <a:t> and the quota is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𝑄</m:t>
                    </m:r>
                  </m:oMath>
                </a14:m>
                <a:r>
                  <a:rPr lang="en-US" dirty="0" smtClean="0"/>
                  <a:t>, then the coalition needs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𝑇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𝑄</m:t>
                    </m:r>
                    <m:r>
                      <a:rPr lang="en-US" b="0" i="1" smtClean="0">
                        <a:latin typeface="Cambria Math"/>
                      </a:rPr>
                      <m:t>+1</m:t>
                    </m:r>
                  </m:oMath>
                </a14:m>
                <a:r>
                  <a:rPr lang="en-US" dirty="0" smtClean="0"/>
                  <a:t> to be a blocking coalition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659" r="-2222" b="-23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Special Voters: Dictators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dictator</a:t>
            </a:r>
            <a:r>
              <a:rPr lang="en-US" dirty="0" smtClean="0"/>
              <a:t> is a voter that is a winning coalition by itself</a:t>
            </a:r>
          </a:p>
          <a:p>
            <a:endParaRPr lang="en-US" dirty="0" smtClean="0"/>
          </a:p>
          <a:p>
            <a:r>
              <a:rPr lang="en-US" dirty="0" smtClean="0"/>
              <a:t>[51: 60, 40]</a:t>
            </a:r>
          </a:p>
          <a:p>
            <a:pPr lvl="1"/>
            <a:r>
              <a:rPr lang="en-US" dirty="0" smtClean="0"/>
              <a:t>In this system, the weight-60 voter is a dictator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[20: 15, 10, 5]</a:t>
            </a:r>
          </a:p>
          <a:p>
            <a:pPr lvl="1"/>
            <a:r>
              <a:rPr lang="en-US" dirty="0" smtClean="0"/>
              <a:t>In this system, none of the voters is a dictator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Special Voters: Dummy Voters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dummy voter</a:t>
            </a:r>
            <a:r>
              <a:rPr lang="en-US" dirty="0" smtClean="0"/>
              <a:t> is a voter whose vote does not matter.  When voters form a winning coalition with a dummy voter, it can be “safely” removed from the coalition without changing the result</a:t>
            </a:r>
          </a:p>
          <a:p>
            <a:endParaRPr lang="en-US" dirty="0" smtClean="0"/>
          </a:p>
          <a:p>
            <a:r>
              <a:rPr lang="en-US" dirty="0" smtClean="0"/>
              <a:t>[51: 26, 26, 26, 22]</a:t>
            </a:r>
          </a:p>
          <a:p>
            <a:pPr lvl="1"/>
            <a:r>
              <a:rPr lang="en-US" dirty="0" smtClean="0"/>
              <a:t>Any winning coalition that includes the weight-22 voter can safely remove it and still win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Special Voters: Dummy Voters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a voter is a member of a winning coalition, but when that voter is removed, the coalition is no longer winning, then that voter was </a:t>
            </a:r>
            <a:r>
              <a:rPr lang="en-US" b="1" dirty="0" smtClean="0"/>
              <a:t>critical</a:t>
            </a:r>
            <a:r>
              <a:rPr lang="en-US" dirty="0" smtClean="0"/>
              <a:t> to the coalition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91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Special Voters: Dummy Voters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dirty="0" smtClean="0"/>
              <a:t>For example, in the system [20: 15, 10, 5], the coalition {A, B} is a winning coalition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If we remove A, all we have left is {B}, which is no longer winning; so A was critical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Similarly B is critical to this coalition, since if we remove B, all we have left is {A}, which is no longer winning</a:t>
            </a:r>
          </a:p>
        </p:txBody>
      </p:sp>
    </p:spTree>
    <p:extLst>
      <p:ext uri="{BB962C8B-B14F-4D97-AF65-F5344CB8AC3E}">
        <p14:creationId xmlns:p14="http://schemas.microsoft.com/office/powerpoint/2010/main" val="165211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Unequal Voters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many voting systems, the voters are not treated equally</a:t>
            </a:r>
          </a:p>
          <a:p>
            <a:pPr lvl="1"/>
            <a:r>
              <a:rPr lang="en-US" b="1" dirty="0" smtClean="0"/>
              <a:t>Juries</a:t>
            </a:r>
            <a:r>
              <a:rPr lang="en-US" dirty="0" smtClean="0"/>
              <a:t>: If one voter votes “not guilty,” then the result is “not guilty”</a:t>
            </a:r>
          </a:p>
          <a:p>
            <a:pPr lvl="1"/>
            <a:r>
              <a:rPr lang="en-US" b="1" dirty="0" smtClean="0"/>
              <a:t>Stockholders</a:t>
            </a:r>
            <a:r>
              <a:rPr lang="en-US" dirty="0" smtClean="0"/>
              <a:t>: If you have more shares of stock, then your vote is weighted more heavily</a:t>
            </a:r>
          </a:p>
          <a:p>
            <a:pPr lvl="1"/>
            <a:r>
              <a:rPr lang="en-US" b="1" dirty="0" smtClean="0"/>
              <a:t>US Electoral College</a:t>
            </a:r>
            <a:r>
              <a:rPr lang="en-US" dirty="0" smtClean="0"/>
              <a:t>: Larger states get more votes</a:t>
            </a:r>
          </a:p>
          <a:p>
            <a:pPr lvl="1"/>
            <a:r>
              <a:rPr lang="en-US" b="1" dirty="0" smtClean="0"/>
              <a:t>European Union</a:t>
            </a:r>
            <a:r>
              <a:rPr lang="en-US" dirty="0" smtClean="0"/>
              <a:t>: Larger member countries get more votes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Special Voters: Dummy Voters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dirty="0" smtClean="0"/>
              <a:t>In the system [20: 15, 10, 5], the coalition </a:t>
            </a:r>
            <a:br>
              <a:rPr lang="en-US" dirty="0" smtClean="0"/>
            </a:br>
            <a:r>
              <a:rPr lang="en-US" dirty="0" smtClean="0"/>
              <a:t>{A, B, C} is also a winning coalition, but this time only A is critical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A dummy voter is a voter that is never a critical voter in a winning coalition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556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Special Voters: Veto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voter has </a:t>
            </a:r>
            <a:r>
              <a:rPr lang="en-US" b="1" dirty="0" smtClean="0"/>
              <a:t>veto power </a:t>
            </a:r>
            <a:r>
              <a:rPr lang="en-US" dirty="0" smtClean="0"/>
              <a:t>if it is a blocking coalition by itself</a:t>
            </a:r>
          </a:p>
          <a:p>
            <a:endParaRPr lang="en-US" dirty="0" smtClean="0"/>
          </a:p>
          <a:p>
            <a:r>
              <a:rPr lang="en-US" dirty="0" smtClean="0"/>
              <a:t>[21: 20, 15, 5]</a:t>
            </a:r>
          </a:p>
          <a:p>
            <a:pPr lvl="1"/>
            <a:r>
              <a:rPr lang="en-US" dirty="0" smtClean="0"/>
              <a:t>The voter with weight 20 has veto power: if that voter votes “no,” then the motion cannot pass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Jury: [12: 1, 1, 1, 1, 1, 1, 1, 1, 1, 1, 1, 1]</a:t>
            </a:r>
          </a:p>
          <a:p>
            <a:pPr lvl="1"/>
            <a:r>
              <a:rPr lang="en-US" dirty="0" smtClean="0"/>
              <a:t>Since all 12 voters must vote in favor to pass the motion, each voter has veto power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[8: 5, 3, 1]</a:t>
            </a:r>
          </a:p>
          <a:p>
            <a:pPr lvl="1"/>
            <a:r>
              <a:rPr lang="en-US" dirty="0" smtClean="0"/>
              <a:t>None of the voters is a dictator</a:t>
            </a:r>
          </a:p>
          <a:p>
            <a:pPr lvl="1"/>
            <a:r>
              <a:rPr lang="en-US" dirty="0" smtClean="0"/>
              <a:t>The weight-1 voter is a dummy voter</a:t>
            </a:r>
          </a:p>
          <a:p>
            <a:pPr lvl="1"/>
            <a:r>
              <a:rPr lang="en-US" dirty="0" smtClean="0"/>
              <a:t>The weight-5 and weight-3 voters have veto power</a:t>
            </a:r>
          </a:p>
          <a:p>
            <a:endParaRPr lang="en-US" dirty="0" smtClean="0"/>
          </a:p>
          <a:p>
            <a:r>
              <a:rPr lang="en-US" dirty="0" smtClean="0"/>
              <a:t>[9: 5, 3, 1]</a:t>
            </a:r>
          </a:p>
          <a:p>
            <a:pPr lvl="1"/>
            <a:r>
              <a:rPr lang="en-US" dirty="0" smtClean="0"/>
              <a:t>Motions can only pass unanimously: none of the voters is a dictator, there are no dummies, and all of the voters have veto power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[6: 5, 3, 1]</a:t>
            </a:r>
          </a:p>
          <a:p>
            <a:pPr lvl="1"/>
            <a:r>
              <a:rPr lang="en-US" dirty="0" smtClean="0"/>
              <a:t>None of the voters is a dictator</a:t>
            </a:r>
          </a:p>
          <a:p>
            <a:pPr lvl="1"/>
            <a:r>
              <a:rPr lang="en-US" dirty="0" smtClean="0"/>
              <a:t>None of the voters is a dummy</a:t>
            </a:r>
          </a:p>
          <a:p>
            <a:pPr lvl="1"/>
            <a:r>
              <a:rPr lang="en-US" dirty="0" smtClean="0"/>
              <a:t>The weight-5 voter has veto power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[51: 49, 48, 3]</a:t>
            </a:r>
          </a:p>
          <a:p>
            <a:pPr lvl="1"/>
            <a:r>
              <a:rPr lang="en-US" dirty="0" smtClean="0"/>
              <a:t>None of the voters is a dictator</a:t>
            </a:r>
          </a:p>
          <a:p>
            <a:pPr lvl="1"/>
            <a:r>
              <a:rPr lang="en-US" dirty="0" smtClean="0"/>
              <a:t>None of the voters is a dummy</a:t>
            </a:r>
          </a:p>
          <a:p>
            <a:pPr lvl="1"/>
            <a:r>
              <a:rPr lang="en-US" dirty="0" smtClean="0"/>
              <a:t>None of the voters has veto power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Closer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system [51: 49, 48, 3]</a:t>
            </a:r>
          </a:p>
          <a:p>
            <a:endParaRPr lang="en-US" dirty="0" smtClean="0"/>
          </a:p>
          <a:p>
            <a:r>
              <a:rPr lang="en-US" dirty="0" smtClean="0"/>
              <a:t>Even though the third participant only has a weight of 3, it has the same “power” as the other two</a:t>
            </a:r>
          </a:p>
          <a:p>
            <a:endParaRPr lang="en-US" dirty="0" smtClean="0"/>
          </a:p>
          <a:p>
            <a:r>
              <a:rPr lang="en-US" dirty="0" smtClean="0"/>
              <a:t>Any two of the three participants can combine to pass a motion, and none of the three can pass a motion alone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Closer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system [51: 26, 26, 26, 22], the fourth participant has almost as much weight as the other three, but is a dummy voter</a:t>
            </a:r>
          </a:p>
          <a:p>
            <a:endParaRPr lang="en-US" dirty="0" smtClean="0"/>
          </a:p>
          <a:p>
            <a:r>
              <a:rPr lang="en-US" dirty="0" smtClean="0"/>
              <a:t>Dummies have no power to influence elections one way or the other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seen that the power a voter wields is not necessarily directly related to the weight of the voter</a:t>
            </a:r>
          </a:p>
          <a:p>
            <a:endParaRPr lang="en-US" dirty="0" smtClean="0"/>
          </a:p>
          <a:p>
            <a:r>
              <a:rPr lang="en-US" dirty="0" smtClean="0"/>
              <a:t>We will want to measure the </a:t>
            </a:r>
            <a:r>
              <a:rPr lang="en-US" i="1" dirty="0" smtClean="0"/>
              <a:t>power</a:t>
            </a:r>
            <a:r>
              <a:rPr lang="en-US" dirty="0" smtClean="0"/>
              <a:t> of each voter, keeping in mind that:</a:t>
            </a:r>
          </a:p>
          <a:p>
            <a:pPr lvl="1"/>
            <a:r>
              <a:rPr lang="en-US" dirty="0" smtClean="0"/>
              <a:t>dictators have all the power; when one voter is a dictator, all other voters are dummies</a:t>
            </a:r>
          </a:p>
          <a:p>
            <a:pPr lvl="1"/>
            <a:r>
              <a:rPr lang="en-US" dirty="0" smtClean="0"/>
              <a:t>dummies have zero power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 of Voters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most governments around the world, different parties are represented in a legislature</a:t>
            </a:r>
          </a:p>
          <a:p>
            <a:endParaRPr lang="en-US" dirty="0" smtClean="0"/>
          </a:p>
          <a:p>
            <a:r>
              <a:rPr lang="en-US" dirty="0" smtClean="0"/>
              <a:t>Most often, members of these parties vote the same way</a:t>
            </a:r>
          </a:p>
          <a:p>
            <a:endParaRPr lang="en-US" dirty="0" smtClean="0"/>
          </a:p>
          <a:p>
            <a:r>
              <a:rPr lang="en-US" dirty="0" smtClean="0"/>
              <a:t>We can think of each party as being a single voter; the more seats that party has, the more power it wields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Voting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weight</a:t>
            </a:r>
            <a:r>
              <a:rPr lang="en-US" dirty="0" smtClean="0"/>
              <a:t> of each voter is the number of “points” their vote is worth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For example, in the 2008 Electoral College, Pennsylvania was worth 21 </a:t>
            </a:r>
          </a:p>
          <a:p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 err="1" smtClean="0"/>
              <a:t>Barack</a:t>
            </a:r>
            <a:r>
              <a:rPr lang="en-US" dirty="0" smtClean="0"/>
              <a:t> </a:t>
            </a:r>
            <a:r>
              <a:rPr lang="en-US" dirty="0" err="1" smtClean="0"/>
              <a:t>Obama</a:t>
            </a:r>
            <a:r>
              <a:rPr lang="en-US" dirty="0" smtClean="0"/>
              <a:t> won Pennsylvania, we could consider the entire state as a single voter worth 21 points that cast its vote for him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Voting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systems are most often found in legislatures or other governing bodies</a:t>
            </a:r>
          </a:p>
          <a:p>
            <a:endParaRPr lang="en-US" dirty="0" smtClean="0"/>
          </a:p>
          <a:p>
            <a:r>
              <a:rPr lang="en-US" dirty="0" smtClean="0"/>
              <a:t>Votes in </a:t>
            </a:r>
            <a:r>
              <a:rPr lang="en-US" dirty="0" smtClean="0"/>
              <a:t>these bodies </a:t>
            </a:r>
            <a:r>
              <a:rPr lang="en-US" dirty="0" smtClean="0"/>
              <a:t>are </a:t>
            </a:r>
            <a:r>
              <a:rPr lang="en-US" dirty="0" smtClean="0"/>
              <a:t>“for” </a:t>
            </a:r>
            <a:r>
              <a:rPr lang="en-US" dirty="0" smtClean="0"/>
              <a:t>or </a:t>
            </a:r>
            <a:r>
              <a:rPr lang="en-US" dirty="0" smtClean="0"/>
              <a:t>“against” </a:t>
            </a:r>
            <a:r>
              <a:rPr lang="en-US" dirty="0" smtClean="0"/>
              <a:t>bills and amendments</a:t>
            </a:r>
          </a:p>
          <a:p>
            <a:endParaRPr lang="en-US" dirty="0" smtClean="0"/>
          </a:p>
          <a:p>
            <a:r>
              <a:rPr lang="en-US" dirty="0" smtClean="0"/>
              <a:t>To simplify things, we will assume that every voter in a weighted voting system is voting “yes” or “no”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Voting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The number of votes necessary for a motion (bill, amendment, etc.) to win is called the </a:t>
            </a:r>
            <a:r>
              <a:rPr lang="en-US" b="1" dirty="0" smtClean="0"/>
              <a:t>quota</a:t>
            </a:r>
            <a:endParaRPr lang="en-US" dirty="0" smtClean="0"/>
          </a:p>
          <a:p>
            <a:r>
              <a:rPr lang="en-US" dirty="0" smtClean="0"/>
              <a:t>For example, in the US Congress, a 2/3 majority </a:t>
            </a:r>
            <a:r>
              <a:rPr lang="en-US" dirty="0" smtClean="0"/>
              <a:t>in each house is </a:t>
            </a:r>
            <a:r>
              <a:rPr lang="en-US" dirty="0" smtClean="0"/>
              <a:t>required to override a Presidential veto</a:t>
            </a:r>
          </a:p>
          <a:p>
            <a:pPr lvl="1"/>
            <a:r>
              <a:rPr lang="en-US" dirty="0" smtClean="0"/>
              <a:t>There are 435 votes in the House of Representatives, so 290 votes would be the quota</a:t>
            </a:r>
          </a:p>
          <a:p>
            <a:pPr lvl="1"/>
            <a:r>
              <a:rPr lang="en-US" dirty="0" smtClean="0"/>
              <a:t>In the Senate there are 100 votes, so 67 votes is the quota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Quota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In the US Senate, 60 votes are required to stop debate and force a vote on a bill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If 60 votes are not available, Senators can filibuster (debate endlessly), essentially killing the bill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So the quota to stop a filibuster is 60, instead of a simple majority (51)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This is why it was big news in 2009 when the Democrats had 60 Senators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Electoral 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US Presidential elections, plurality elections are held in each state</a:t>
            </a:r>
          </a:p>
          <a:p>
            <a:endParaRPr lang="en-US" dirty="0" smtClean="0"/>
          </a:p>
          <a:p>
            <a:r>
              <a:rPr lang="en-US" dirty="0" smtClean="0"/>
              <a:t>The candidate winning each state sends electors to vote for him or her in the Electoral College</a:t>
            </a:r>
          </a:p>
          <a:p>
            <a:endParaRPr lang="en-US" dirty="0" smtClean="0"/>
          </a:p>
          <a:p>
            <a:r>
              <a:rPr lang="en-US" dirty="0" smtClean="0"/>
              <a:t>The number of electors per state depends on the size of the state: bigger states have more electors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2008 Electoral Map</a:t>
            </a:r>
            <a:endParaRPr lang="en-US" dirty="0"/>
          </a:p>
        </p:txBody>
      </p:sp>
      <p:pic>
        <p:nvPicPr>
          <p:cNvPr id="7" name="Content Placeholder 6" descr="2008electora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524000"/>
            <a:ext cx="6626709" cy="51206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82</TotalTime>
  <Words>1424</Words>
  <Application>Microsoft Office PowerPoint</Application>
  <PresentationFormat>On-screen Show (4:3)</PresentationFormat>
  <Paragraphs>147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Module</vt:lpstr>
      <vt:lpstr>Section 2.8: Weighted Voting Systems</vt:lpstr>
      <vt:lpstr>Unequal Voters</vt:lpstr>
      <vt:lpstr>Groups of Voters</vt:lpstr>
      <vt:lpstr>Weighted Voting Systems</vt:lpstr>
      <vt:lpstr>Weighted Voting Systems</vt:lpstr>
      <vt:lpstr>Weighted Voting Systems</vt:lpstr>
      <vt:lpstr>Another Quota Example</vt:lpstr>
      <vt:lpstr>The Electoral College</vt:lpstr>
      <vt:lpstr>2008 Electoral Map</vt:lpstr>
      <vt:lpstr>Notation</vt:lpstr>
      <vt:lpstr>An Example: [20: 15, 10, 5]</vt:lpstr>
      <vt:lpstr>Coalitions</vt:lpstr>
      <vt:lpstr>Coalitions</vt:lpstr>
      <vt:lpstr>Coalitions</vt:lpstr>
      <vt:lpstr>Coalitions</vt:lpstr>
      <vt:lpstr>Special Voters: Dictators</vt:lpstr>
      <vt:lpstr>Special Voters: Dummy Voters</vt:lpstr>
      <vt:lpstr>Special Voters: Dummy Voters</vt:lpstr>
      <vt:lpstr>Special Voters: Dummy Voters</vt:lpstr>
      <vt:lpstr>Special Voters: Dummy Voters</vt:lpstr>
      <vt:lpstr>Special Voters: Veto Power</vt:lpstr>
      <vt:lpstr>More Examples</vt:lpstr>
      <vt:lpstr>More Examples</vt:lpstr>
      <vt:lpstr>Looking Closer</vt:lpstr>
      <vt:lpstr>Looking Closer</vt:lpstr>
      <vt:lpstr>Measuring Power</vt:lpstr>
    </vt:vector>
  </TitlesOfParts>
  <Company>Shippensburg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2.8: Weighted Voting Systems</dc:title>
  <dc:creator>James Hamblin</dc:creator>
  <cp:lastModifiedBy>James Hamblin</cp:lastModifiedBy>
  <cp:revision>13</cp:revision>
  <dcterms:created xsi:type="dcterms:W3CDTF">2008-03-26T13:02:49Z</dcterms:created>
  <dcterms:modified xsi:type="dcterms:W3CDTF">2010-11-02T11:55:36Z</dcterms:modified>
</cp:coreProperties>
</file>